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6" r:id="rId2"/>
    <p:sldId id="256" r:id="rId3"/>
    <p:sldId id="275" r:id="rId4"/>
    <p:sldId id="257" r:id="rId5"/>
    <p:sldId id="273" r:id="rId6"/>
    <p:sldId id="259" r:id="rId7"/>
    <p:sldId id="258" r:id="rId8"/>
    <p:sldId id="262" r:id="rId9"/>
    <p:sldId id="260" r:id="rId10"/>
    <p:sldId id="269" r:id="rId11"/>
    <p:sldId id="270" r:id="rId12"/>
    <p:sldId id="266" r:id="rId13"/>
    <p:sldId id="283" r:id="rId14"/>
    <p:sldId id="277" r:id="rId15"/>
    <p:sldId id="278" r:id="rId16"/>
    <p:sldId id="279" r:id="rId17"/>
    <p:sldId id="280" r:id="rId18"/>
    <p:sldId id="281" r:id="rId19"/>
    <p:sldId id="282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43" autoAdjust="0"/>
  </p:normalViewPr>
  <p:slideViewPr>
    <p:cSldViewPr>
      <p:cViewPr varScale="1">
        <p:scale>
          <a:sx n="87" d="100"/>
          <a:sy n="87" d="100"/>
        </p:scale>
        <p:origin x="-780" y="-84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5054B-13F7-4E9A-8FD5-9A95AA00BC71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A78E1-5AD1-4F35-BDED-B6E80B3827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5829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A78E1-5AD1-4F35-BDED-B6E80B38270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531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042251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787988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436202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90536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746063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30435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924313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993900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37314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97120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15330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0A331-0C04-4BC6-B9D9-DA2FE3138FD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9D936-B570-45BA-B8DB-7CFEBA515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300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5487"/>
            <a:ext cx="8712968" cy="475252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000" dirty="0" smtClean="0">
                <a:hlinkClick r:id="rId2" action="ppaction://hlinksldjump"/>
              </a:rPr>
              <a:t>Давайте вспомним:</a:t>
            </a:r>
          </a:p>
          <a:p>
            <a:r>
              <a:rPr lang="ru-RU" sz="4000" dirty="0" smtClean="0">
                <a:hlinkClick r:id="rId2" action="ppaction://hlinksldjump"/>
              </a:rPr>
              <a:t>Что</a:t>
            </a:r>
            <a:r>
              <a:rPr lang="ru-RU" sz="4000" dirty="0" smtClean="0"/>
              <a:t> такое механическое движение?</a:t>
            </a:r>
          </a:p>
          <a:p>
            <a:r>
              <a:rPr lang="ru-RU" sz="4000" dirty="0" smtClean="0">
                <a:hlinkClick r:id="rId3" action="ppaction://hlinksldjump"/>
              </a:rPr>
              <a:t>Что</a:t>
            </a:r>
            <a:r>
              <a:rPr lang="ru-RU" sz="4000" dirty="0" smtClean="0"/>
              <a:t> такое траектория?</a:t>
            </a:r>
          </a:p>
          <a:p>
            <a:r>
              <a:rPr lang="ru-RU" sz="4000" dirty="0" smtClean="0">
                <a:hlinkClick r:id="rId4" action="ppaction://hlinksldjump"/>
              </a:rPr>
              <a:t>Что</a:t>
            </a:r>
            <a:r>
              <a:rPr lang="ru-RU" sz="4000" dirty="0" smtClean="0"/>
              <a:t> такое равномерное движение?</a:t>
            </a:r>
          </a:p>
          <a:p>
            <a:r>
              <a:rPr lang="ru-RU" sz="4000" dirty="0" smtClean="0">
                <a:hlinkClick r:id="rId5" action="ppaction://hlinksldjump"/>
              </a:rPr>
              <a:t>Что</a:t>
            </a:r>
            <a:r>
              <a:rPr lang="ru-RU" sz="4000" dirty="0" smtClean="0"/>
              <a:t> такое скорость тела?</a:t>
            </a:r>
          </a:p>
          <a:p>
            <a:r>
              <a:rPr lang="ru-RU" sz="4000" dirty="0" smtClean="0">
                <a:hlinkClick r:id="rId3" action="ppaction://hlinksldjump"/>
              </a:rPr>
              <a:t>Как</a:t>
            </a:r>
            <a:r>
              <a:rPr lang="ru-RU" sz="4000" dirty="0" smtClean="0"/>
              <a:t> определить скорость тела, если известны путь и время?</a:t>
            </a:r>
          </a:p>
        </p:txBody>
      </p:sp>
    </p:spTree>
    <p:extLst>
      <p:ext uri="{BB962C8B-B14F-4D97-AF65-F5344CB8AC3E}">
        <p14:creationId xmlns="" xmlns:p14="http://schemas.microsoft.com/office/powerpoint/2010/main" val="1878258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9542"/>
            <a:ext cx="8494712" cy="3240360"/>
          </a:xfrm>
        </p:spPr>
        <p:txBody>
          <a:bodyPr>
            <a:no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Механическое движение. Материальная точка.</a:t>
            </a:r>
            <a:b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Система отсчета.</a:t>
            </a:r>
            <a:b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ru-RU" sz="5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965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41481"/>
            <a:ext cx="8640960" cy="4806534"/>
          </a:xfrm>
        </p:spPr>
        <p:txBody>
          <a:bodyPr>
            <a:noAutofit/>
          </a:bodyPr>
          <a:lstStyle/>
          <a:p>
            <a:r>
              <a:rPr lang="ru-RU" sz="4000" dirty="0" smtClean="0"/>
              <a:t> Что такое материальная точка?</a:t>
            </a:r>
          </a:p>
          <a:p>
            <a:r>
              <a:rPr lang="ru-RU" sz="4000" dirty="0" smtClean="0"/>
              <a:t> Всегда </a:t>
            </a:r>
            <a:r>
              <a:rPr lang="ru-RU" sz="4000" dirty="0"/>
              <a:t>ли можно применять понятие материальная точка</a:t>
            </a:r>
            <a:r>
              <a:rPr lang="ru-RU" sz="4000" dirty="0" smtClean="0"/>
              <a:t>?</a:t>
            </a:r>
          </a:p>
          <a:p>
            <a:r>
              <a:rPr lang="ru-RU" sz="4000" dirty="0" smtClean="0"/>
              <a:t> Что такое система отсчёта?</a:t>
            </a:r>
          </a:p>
          <a:p>
            <a:r>
              <a:rPr lang="ru-RU" sz="4000" dirty="0" smtClean="0"/>
              <a:t> Из чего состоит система отсчёта?</a:t>
            </a:r>
          </a:p>
          <a:p>
            <a:r>
              <a:rPr lang="ru-RU" sz="4000" dirty="0" smtClean="0"/>
              <a:t> Какие бывают виды системы отсчёта?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33165716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8837" y="427068"/>
            <a:ext cx="5292588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Механическое движение</a:t>
            </a:r>
            <a:endParaRPr lang="ru-RU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9921" y="2977669"/>
            <a:ext cx="2952328" cy="146319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0528" y="1147148"/>
            <a:ext cx="3600400" cy="36904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15816" y="948819"/>
            <a:ext cx="58986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изменение </a:t>
            </a:r>
            <a:r>
              <a:rPr lang="ru-RU" sz="3200" dirty="0"/>
              <a:t>положения тел (или частей тела) относительно друг друга в пространстве с течением времени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0307" y="2487590"/>
            <a:ext cx="2474527" cy="22548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2571750"/>
            <a:ext cx="273367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0777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23457E-6 L -1.05625 -0.0071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812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1" y="699542"/>
            <a:ext cx="6912768" cy="3278592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231235" y="2656701"/>
            <a:ext cx="5861045" cy="62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7096432" y="1549854"/>
            <a:ext cx="648072" cy="113232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231235" y="2458014"/>
            <a:ext cx="0" cy="133787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21571" y="2606893"/>
            <a:ext cx="88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Длина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7941743">
            <a:off x="7142712" y="1829816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Ширина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638946" y="3026250"/>
            <a:ext cx="881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Высота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5724128" y="2266830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619672" y="2266830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860032" y="2465326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600774" y="3507854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372200" y="1405838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732240" y="2041580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316709" y="1491630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907704" y="3009238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555776" y="1316046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3059832" y="2045264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946354" y="2806948"/>
            <a:ext cx="144016" cy="1440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08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97368" y="2844035"/>
            <a:ext cx="4532864" cy="17439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222" b="88000" l="18750" r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55" t="3562" r="22396" b="7706"/>
          <a:stretch/>
        </p:blipFill>
        <p:spPr>
          <a:xfrm>
            <a:off x="4575422" y="3441831"/>
            <a:ext cx="509619" cy="54834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951368"/>
            <a:ext cx="5301834" cy="15956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/>
              <a:t>тело</a:t>
            </a:r>
            <a:r>
              <a:rPr lang="ru-RU" sz="2800" dirty="0"/>
              <a:t>, размерами которого в данных условиях движения можно </a:t>
            </a:r>
            <a:r>
              <a:rPr lang="ru-RU" sz="2800" dirty="0" smtClean="0"/>
              <a:t>пренебречь</a:t>
            </a:r>
            <a:r>
              <a:rPr lang="ru-RU" sz="2800" dirty="0"/>
              <a:t>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222" b="88000" l="18750" r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55" t="3562" r="22396" b="7706"/>
          <a:stretch/>
        </p:blipFill>
        <p:spPr>
          <a:xfrm>
            <a:off x="2305294" y="2548016"/>
            <a:ext cx="509619" cy="548347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4830232" y="3528041"/>
            <a:ext cx="969050" cy="241672"/>
            <a:chOff x="5630156" y="2918513"/>
            <a:chExt cx="742044" cy="241672"/>
          </a:xfrm>
        </p:grpSpPr>
        <p:cxnSp>
          <p:nvCxnSpPr>
            <p:cNvPr id="17" name="Прямая со стрелкой 16"/>
            <p:cNvCxnSpPr/>
            <p:nvPr/>
          </p:nvCxnSpPr>
          <p:spPr>
            <a:xfrm flipH="1">
              <a:off x="5630156" y="2918513"/>
              <a:ext cx="165980" cy="24167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796136" y="2918513"/>
              <a:ext cx="576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008683" y="3269111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6400 км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83108" y="408234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Материальная точка</a:t>
            </a:r>
            <a:endParaRPr lang="ru-RU" sz="32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7218" y="3105406"/>
            <a:ext cx="1135062" cy="1086942"/>
          </a:xfrm>
          <a:prstGeom prst="rect">
            <a:avLst/>
          </a:prstGeom>
        </p:spPr>
      </p:pic>
      <p:cxnSp>
        <p:nvCxnSpPr>
          <p:cNvPr id="7" name="Прямая со стрелкой 6"/>
          <p:cNvCxnSpPr>
            <a:endCxn id="2" idx="7"/>
          </p:cNvCxnSpPr>
          <p:nvPr/>
        </p:nvCxnSpPr>
        <p:spPr>
          <a:xfrm flipV="1">
            <a:off x="2817648" y="3099429"/>
            <a:ext cx="1348761" cy="47885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 rot="2054010">
            <a:off x="532538" y="2757167"/>
            <a:ext cx="4132762" cy="17834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7574" y="3990178"/>
            <a:ext cx="882529" cy="6562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340212">
            <a:off x="2825819" y="3080939"/>
            <a:ext cx="13324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149 </a:t>
            </a:r>
            <a:r>
              <a:rPr lang="ru-RU" sz="1400" dirty="0" smtClean="0"/>
              <a:t>600 </a:t>
            </a:r>
            <a:r>
              <a:rPr lang="en-US" sz="1400" dirty="0" smtClean="0"/>
              <a:t>000</a:t>
            </a:r>
            <a:r>
              <a:rPr lang="ru-RU" sz="1400" dirty="0" smtClean="0"/>
              <a:t> км</a:t>
            </a:r>
            <a:endParaRPr lang="ru-RU" sz="1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5987807" y="3576888"/>
                <a:ext cx="2991845" cy="631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n-US" b="0" i="1" baseline="-25000" smtClean="0">
                              <a:latin typeface="Cambria Math"/>
                            </a:rPr>
                            <m:t>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n-US" b="0" i="1" baseline="-25000" smtClean="0">
                              <a:latin typeface="Cambria Math"/>
                            </a:rPr>
                            <m:t>⊕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149600000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6400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≈23000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807" y="3576888"/>
                <a:ext cx="2991845" cy="631648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86" t="21935" r="18931" b="10660"/>
          <a:stretch/>
        </p:blipFill>
        <p:spPr>
          <a:xfrm>
            <a:off x="107504" y="195486"/>
            <a:ext cx="4058905" cy="21040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002" y="771550"/>
            <a:ext cx="2055598" cy="72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9139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0.0074 C 0.13993 0.0074 0.25156 0.0824 0.25156 0.17531 C 0.25156 0.26821 0.13993 0.34352 0.00313 0.34352 C -0.13333 0.34352 -0.24444 0.26821 -0.24444 0.17531 C -0.24444 0.0824 -0.13333 0.0074 0.00313 0.0074 Z " pathEditMode="relative" rAng="0" ptsTypes="fffff">
                                      <p:cBhvr>
                                        <p:cTn id="2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679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895 C -0.1026 -0.11328 -0.16233 -0.28087 -0.13246 -0.36173 C -0.10347 -0.44167 0.00695 -0.40278 0.11042 -0.28087 C 0.21389 -0.15402 0.27361 0.01142 0.24306 0.09166 C 0.21233 0.17222 0.10382 0.13456 -0.00017 0.00895 Z " pathEditMode="relative" rAng="12849071" ptsTypes="fffff">
                                      <p:cBhvr>
                                        <p:cTn id="25" dur="4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-144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25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22" grpId="0"/>
      <p:bldP spid="22" grpId="1"/>
      <p:bldP spid="4" grpId="0"/>
      <p:bldP spid="25" grpId="0" animBg="1"/>
      <p:bldP spid="25" grpId="1" animBg="1"/>
      <p:bldP spid="11" grpId="0"/>
      <p:bldP spid="11" grpId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358"/>
            <a:ext cx="9144000" cy="514885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95486"/>
            <a:ext cx="8776556" cy="17406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Движение тела, при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котором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все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его точки движутся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одинаково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называют 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поступательным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95394">
            <a:off x="7812547" y="1570084"/>
            <a:ext cx="1038055" cy="101659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64276">
            <a:off x="7808404" y="1574334"/>
            <a:ext cx="1038055" cy="1016594"/>
          </a:xfrm>
          <a:prstGeom prst="rect">
            <a:avLst/>
          </a:prstGeom>
        </p:spPr>
      </p:pic>
      <p:cxnSp>
        <p:nvCxnSpPr>
          <p:cNvPr id="25" name="Прямая соединительная линия 24"/>
          <p:cNvCxnSpPr/>
          <p:nvPr/>
        </p:nvCxnSpPr>
        <p:spPr>
          <a:xfrm flipH="1">
            <a:off x="1259632" y="1635646"/>
            <a:ext cx="7416824" cy="151216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1187624" y="2427734"/>
            <a:ext cx="7355786" cy="151216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539552" y="2211710"/>
            <a:ext cx="7396362" cy="151216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934128"/>
            <a:ext cx="542728" cy="40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34578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93827E-7 L -0.07292 0.02778 L -0.13959 0.05371 L -0.21563 0.10556 L -0.26563 0.15741 L -0.33229 0.20741 L -0.39167 0.26482 L -0.48021 0.29074 L -0.59167 0.29445 L -0.70209 0.30371 L -0.77188 0.30556 L -0.80521 0.2963 " pathEditMode="relative" ptsTypes="AAAAAAAAAAAA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247374"/>
            <a:ext cx="3096344" cy="853603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Тело отсчета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843558"/>
            <a:ext cx="4402832" cy="27517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/>
              <a:t>тело (или группа тел), принимаемое в данном случае за неподвижное, относительно которого рассматривается движение других тел.</a:t>
            </a:r>
            <a:endParaRPr lang="ru-RU" sz="2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47374"/>
            <a:ext cx="3104970" cy="2328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626" y="2709187"/>
            <a:ext cx="2222150" cy="22070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970" b="98182" l="2955" r="979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3939" y="2601988"/>
            <a:ext cx="3228643" cy="2421482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>
            <a:off x="1187624" y="4515966"/>
            <a:ext cx="3096344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187624" y="1995686"/>
            <a:ext cx="0" cy="252028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63988" y="4506828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x</a:t>
            </a:r>
            <a:endParaRPr lang="ru-RU" sz="20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963108" y="4527052"/>
            <a:ext cx="35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O</a:t>
            </a:r>
            <a:endParaRPr lang="ru-RU" sz="20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839517" y="1923678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y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xmlns="" val="25076117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508239" y="4102257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solidFill>
                  <a:schemeClr val="tx2"/>
                </a:solidFill>
              </a:rPr>
              <a:t>х</a:t>
            </a:r>
            <a:r>
              <a:rPr lang="ru-RU" sz="3200" baseline="-25000" dirty="0">
                <a:solidFill>
                  <a:schemeClr val="tx2"/>
                </a:solidFill>
              </a:rPr>
              <a:t>1</a:t>
            </a:r>
            <a:endParaRPr lang="ru-RU" sz="3200" i="1" baseline="-25000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64111" y="3895000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/>
              <a:t>х</a:t>
            </a:r>
            <a:endParaRPr lang="ru-RU" sz="3200" i="1" baseline="-25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0528" y="392002"/>
            <a:ext cx="9505056" cy="2450592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038" b="92658" l="3137" r="972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0007" y="1371794"/>
            <a:ext cx="3089645" cy="1531255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659521" y="2191654"/>
            <a:ext cx="7688" cy="1748248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707" y="2441322"/>
            <a:ext cx="1534399" cy="1918000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>
            <a:off x="991906" y="4187388"/>
            <a:ext cx="742097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1153" y="4187388"/>
            <a:ext cx="457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/>
              <a:t>О</a:t>
            </a:r>
            <a:endParaRPr lang="ru-RU" sz="3200" i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999741" y="4079376"/>
            <a:ext cx="0" cy="2160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672558" y="4079375"/>
            <a:ext cx="0" cy="21602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768622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88539E-6 L 0.4717 0.0006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6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730" y="-138910"/>
            <a:ext cx="6457321" cy="4654876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2226191" y="123479"/>
            <a:ext cx="616399" cy="286396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119136" y="1913499"/>
            <a:ext cx="4543956" cy="9675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1025326">
            <a:off x="6315551" y="2787393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x</a:t>
            </a:r>
            <a:endParaRPr lang="ru-RU" sz="2000" i="1" dirty="0"/>
          </a:p>
        </p:txBody>
      </p:sp>
      <p:sp>
        <p:nvSpPr>
          <p:cNvPr id="33" name="TextBox 32"/>
          <p:cNvSpPr txBox="1"/>
          <p:nvPr/>
        </p:nvSpPr>
        <p:spPr>
          <a:xfrm rot="637461">
            <a:off x="2873873" y="39918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y</a:t>
            </a:r>
            <a:endParaRPr lang="ru-RU" sz="2000" i="1" dirty="0"/>
          </a:p>
        </p:txBody>
      </p:sp>
      <p:sp>
        <p:nvSpPr>
          <p:cNvPr id="34" name="TextBox 33"/>
          <p:cNvSpPr txBox="1"/>
          <p:nvPr/>
        </p:nvSpPr>
        <p:spPr>
          <a:xfrm rot="1025326">
            <a:off x="2179457" y="159525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ru-RU" sz="2400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H="1">
            <a:off x="4353680" y="2387559"/>
            <a:ext cx="109159" cy="487271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 flipV="1">
            <a:off x="2311521" y="2397249"/>
            <a:ext cx="2062596" cy="477581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rot="712861">
            <a:off x="4390322" y="2002557"/>
            <a:ext cx="38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00"/>
                </a:solidFill>
              </a:rPr>
              <a:t>x</a:t>
            </a:r>
            <a:r>
              <a:rPr lang="en-US" sz="2000" baseline="-25000" dirty="0" smtClean="0">
                <a:solidFill>
                  <a:srgbClr val="FFFF00"/>
                </a:solidFill>
              </a:rPr>
              <a:t>1</a:t>
            </a:r>
            <a:endParaRPr lang="ru-RU" sz="2000" i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1025326">
            <a:off x="2272452" y="2321925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y</a:t>
            </a:r>
            <a:r>
              <a:rPr lang="en-US" baseline="-25000" dirty="0" smtClean="0">
                <a:solidFill>
                  <a:srgbClr val="FFFF00"/>
                </a:solidFill>
              </a:rPr>
              <a:t>1</a:t>
            </a:r>
            <a:endParaRPr lang="ru-RU" i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13510" y="2279562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</a:t>
            </a:r>
            <a:r>
              <a:rPr lang="en-US" sz="3600" i="1" dirty="0" smtClean="0"/>
              <a:t>x</a:t>
            </a:r>
            <a:r>
              <a:rPr lang="en-US" sz="3600" dirty="0" smtClean="0"/>
              <a:t>; </a:t>
            </a:r>
            <a:r>
              <a:rPr lang="en-US" sz="3600" i="1" dirty="0" smtClean="0"/>
              <a:t>y</a:t>
            </a:r>
            <a:r>
              <a:rPr lang="en-US" sz="3600" dirty="0" smtClean="0"/>
              <a:t>)</a:t>
            </a:r>
            <a:endParaRPr lang="ru-RU" sz="3600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513510" y="2296224"/>
            <a:ext cx="1098378" cy="62966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21840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41" grpId="0"/>
      <p:bldP spid="42" grpId="0"/>
      <p:bldP spid="43" grpId="0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83565" y="123478"/>
            <a:ext cx="4464499" cy="4781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1953522" y="123478"/>
            <a:ext cx="30804" cy="37677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1979712" y="3885782"/>
            <a:ext cx="2952328" cy="5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683566" y="3891184"/>
            <a:ext cx="1300760" cy="1014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115616" y="1235315"/>
            <a:ext cx="2287560" cy="333583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1979712" y="549949"/>
            <a:ext cx="1423464" cy="68536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831418" y="3795886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</a:t>
            </a:r>
            <a:endParaRPr lang="ru-RU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67544" y="4489060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х</a:t>
            </a:r>
            <a:endParaRPr lang="ru-RU" sz="28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5470" y="3795886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/>
              <a:t>у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95795" y="-17165"/>
            <a:ext cx="325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z</a:t>
            </a:r>
            <a:endParaRPr lang="ru-RU" sz="2800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1133809" y="3765108"/>
            <a:ext cx="46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FF00"/>
                </a:solidFill>
              </a:rPr>
              <a:t>х</a:t>
            </a:r>
            <a:r>
              <a:rPr lang="en-US" sz="2800" baseline="-25000" dirty="0" smtClean="0">
                <a:solidFill>
                  <a:srgbClr val="FFFF00"/>
                </a:solidFill>
              </a:rPr>
              <a:t>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79885" y="3383810"/>
            <a:ext cx="468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FF00"/>
                </a:solidFill>
              </a:rPr>
              <a:t>у</a:t>
            </a:r>
            <a:r>
              <a:rPr lang="en-US" sz="2800" baseline="-25000" dirty="0" smtClean="0">
                <a:solidFill>
                  <a:srgbClr val="FFFF00"/>
                </a:solidFill>
              </a:rPr>
              <a:t>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95795" y="622573"/>
            <a:ext cx="447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FFFF00"/>
                </a:solidFill>
              </a:rPr>
              <a:t>z</a:t>
            </a:r>
            <a:r>
              <a:rPr lang="en-US" sz="2800" baseline="-25000" dirty="0" smtClean="0">
                <a:solidFill>
                  <a:srgbClr val="FFFF00"/>
                </a:solidFill>
              </a:rPr>
              <a:t>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28184" y="2040041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(</a:t>
            </a:r>
            <a:r>
              <a:rPr lang="en-US" sz="4000" i="1" dirty="0" smtClean="0">
                <a:solidFill>
                  <a:schemeClr val="tx2"/>
                </a:solidFill>
              </a:rPr>
              <a:t>x</a:t>
            </a:r>
            <a:r>
              <a:rPr lang="en-US" sz="4000" dirty="0" smtClean="0">
                <a:solidFill>
                  <a:schemeClr val="tx2"/>
                </a:solidFill>
              </a:rPr>
              <a:t>; </a:t>
            </a:r>
            <a:r>
              <a:rPr lang="en-US" sz="4000" i="1" dirty="0" smtClean="0">
                <a:solidFill>
                  <a:schemeClr val="tx2"/>
                </a:solidFill>
              </a:rPr>
              <a:t>y</a:t>
            </a:r>
            <a:r>
              <a:rPr lang="en-US" sz="4000" dirty="0" smtClean="0">
                <a:solidFill>
                  <a:schemeClr val="tx2"/>
                </a:solidFill>
              </a:rPr>
              <a:t>; </a:t>
            </a:r>
            <a:r>
              <a:rPr lang="en-US" sz="4000" i="1" dirty="0" smtClean="0">
                <a:solidFill>
                  <a:schemeClr val="tx2"/>
                </a:solidFill>
              </a:rPr>
              <a:t>z</a:t>
            </a:r>
            <a:r>
              <a:rPr lang="en-US" sz="4000" dirty="0" smtClean="0">
                <a:solidFill>
                  <a:schemeClr val="tx2"/>
                </a:solidFill>
              </a:rPr>
              <a:t>)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970304" y="549949"/>
            <a:ext cx="2287560" cy="333583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H="1" flipV="1">
            <a:off x="1979712" y="3885782"/>
            <a:ext cx="1423464" cy="68536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115616" y="533051"/>
            <a:ext cx="854688" cy="702264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3403176" y="549949"/>
            <a:ext cx="854688" cy="702264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3408456" y="3868884"/>
            <a:ext cx="854688" cy="702264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1115616" y="3891185"/>
            <a:ext cx="877776" cy="67996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6228184" y="2098729"/>
            <a:ext cx="1656223" cy="70788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85904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5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51520" y="475421"/>
            <a:ext cx="4278780" cy="3960789"/>
            <a:chOff x="251520" y="475421"/>
            <a:chExt cx="4278780" cy="3960789"/>
          </a:xfrm>
        </p:grpSpPr>
        <p:cxnSp>
          <p:nvCxnSpPr>
            <p:cNvPr id="7" name="Прямая со стрелкой 6"/>
            <p:cNvCxnSpPr/>
            <p:nvPr/>
          </p:nvCxnSpPr>
          <p:spPr>
            <a:xfrm flipV="1">
              <a:off x="1779654" y="524453"/>
              <a:ext cx="0" cy="23231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>
              <a:off x="1779654" y="2847632"/>
              <a:ext cx="260681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H="1">
              <a:off x="251520" y="2847632"/>
              <a:ext cx="1528134" cy="12016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618585" y="2814032"/>
              <a:ext cx="424632" cy="41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О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1520" y="3974545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x</a:t>
              </a:r>
              <a:endParaRPr lang="ru-RU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06172" y="2847632"/>
              <a:ext cx="3241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y</a:t>
              </a:r>
              <a:endParaRPr lang="ru-RU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86313" y="475421"/>
              <a:ext cx="3064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z</a:t>
              </a:r>
              <a:endParaRPr lang="ru-RU" sz="24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566769" y="706253"/>
            <a:ext cx="42537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Система отсчета</a:t>
            </a:r>
            <a:endParaRPr lang="ru-RU" sz="3600" dirty="0"/>
          </a:p>
          <a:p>
            <a:pPr algn="ctr"/>
            <a:r>
              <a:rPr lang="ru-RU" sz="3200" dirty="0" smtClean="0"/>
              <a:t>система </a:t>
            </a:r>
            <a:r>
              <a:rPr lang="ru-RU" sz="3200" dirty="0"/>
              <a:t>координат, связанная с телом отсчета, и выбранный способ измерения </a:t>
            </a:r>
            <a:r>
              <a:rPr lang="ru-RU" sz="3200" dirty="0" smtClean="0"/>
              <a:t>времени.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9978" y="665583"/>
            <a:ext cx="1306168" cy="149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13218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slide-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4900"/>
            <a:ext cx="6624735" cy="4838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8" y="2612350"/>
            <a:ext cx="3331763" cy="229712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607528"/>
            <a:ext cx="4104456" cy="2301946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331640" y="357504"/>
            <a:ext cx="6480720" cy="9181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Система отсчёта</a:t>
            </a:r>
            <a:endParaRPr lang="ru-RU" sz="48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itchFamily="66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051720" y="1275606"/>
            <a:ext cx="1512168" cy="648072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51520" y="1923678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Декартова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>
            <a:stCxn id="4" idx="4"/>
          </p:cNvCxnSpPr>
          <p:nvPr/>
        </p:nvCxnSpPr>
        <p:spPr>
          <a:xfrm>
            <a:off x="4572000" y="1275606"/>
            <a:ext cx="0" cy="648072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347864" y="1923678"/>
            <a:ext cx="230425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Полярная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32648" y="1923678"/>
            <a:ext cx="305983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Сферическая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300192" y="1221600"/>
            <a:ext cx="864096" cy="70207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916" y="2612350"/>
            <a:ext cx="3062833" cy="2297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683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2733766"/>
            <a:ext cx="4680520" cy="231011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57758"/>
            <a:ext cx="75438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b="1" i="1" dirty="0" smtClean="0">
                <a:latin typeface="Monotype Corsiva" pitchFamily="66" charset="0"/>
              </a:rPr>
              <a:t>Работа в классе</a:t>
            </a:r>
            <a:endParaRPr lang="ru-RU" sz="7200" b="1" i="1" dirty="0">
              <a:latin typeface="Monotype Corsiva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050382"/>
            <a:ext cx="3771900" cy="2093119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539552" y="843558"/>
            <a:ext cx="7488832" cy="2430270"/>
          </a:xfrm>
          <a:prstGeom prst="cloudCallou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Можно ли принять за материальную точку человека, совершающего пробежку?</a:t>
            </a:r>
            <a:endParaRPr lang="ru-RU" sz="28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20190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193708"/>
            <a:ext cx="3972272" cy="2871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4880"/>
            <a:ext cx="2867796" cy="2278620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179512" y="354894"/>
            <a:ext cx="7992888" cy="2484276"/>
          </a:xfrm>
          <a:prstGeom prst="cloudCallou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Можно ли принять за материальную точку футбольный мяч?</a:t>
            </a:r>
            <a:endParaRPr lang="ru-RU" sz="3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179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80540"/>
            <a:ext cx="4509730" cy="24487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" y="2473995"/>
            <a:ext cx="2836349" cy="2669505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107504" y="195486"/>
            <a:ext cx="7704856" cy="2376264"/>
          </a:xfrm>
          <a:prstGeom prst="cloudCallou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Можно ли принять за материальную точку поезд идущий из Москвы во Владивосток?</a:t>
            </a:r>
            <a:endParaRPr lang="ru-RU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9436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81182"/>
            <a:ext cx="3218518" cy="28623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491631"/>
            <a:ext cx="3168352" cy="3628427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755576" y="357504"/>
            <a:ext cx="8136904" cy="2357121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Можно ли принять за материальную точку шмеля подлетающего к цветку?</a:t>
            </a:r>
            <a:endParaRPr lang="ru-RU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670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0" y="2880962"/>
            <a:ext cx="3909815" cy="2199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733768"/>
            <a:ext cx="4917638" cy="2305143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323528" y="87474"/>
            <a:ext cx="8662054" cy="2793488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Можно ли считать за материальную точку самолёт совершающий рейс Москва-Париж в плохую погоду?</a:t>
            </a:r>
            <a:endParaRPr lang="ru-RU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32967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</TotalTime>
  <Words>268</Words>
  <Application>Microsoft Office PowerPoint</Application>
  <PresentationFormat>Экран (16:9)</PresentationFormat>
  <Paragraphs>63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Механическое движение. Материальная точка. Система отсчета. </vt:lpstr>
      <vt:lpstr>Слайд 3</vt:lpstr>
      <vt:lpstr>Слайд 4</vt:lpstr>
      <vt:lpstr>Слайд 5</vt:lpstr>
      <vt:lpstr>Слайд 6</vt:lpstr>
      <vt:lpstr>Слайд 7</vt:lpstr>
      <vt:lpstr>Тело отсчета</vt:lpstr>
      <vt:lpstr>Слайд 9</vt:lpstr>
      <vt:lpstr>Слайд 10</vt:lpstr>
      <vt:lpstr>Слайд 11</vt:lpstr>
      <vt:lpstr>Слайд 12</vt:lpstr>
      <vt:lpstr>Слайд 13</vt:lpstr>
      <vt:lpstr>Слайд 14</vt:lpstr>
      <vt:lpstr>Работа в классе</vt:lpstr>
      <vt:lpstr>Слайд 16</vt:lpstr>
      <vt:lpstr>Слайд 17</vt:lpstr>
      <vt:lpstr>Слайд 18</vt:lpstr>
      <vt:lpstr>Слайд 19</vt:lpstr>
    </vt:vector>
  </TitlesOfParts>
  <Company>TPM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Механическое движение. Системы отсчета. Траектория, путь и перемещение</dc:title>
  <dc:creator>USER7</dc:creator>
  <cp:lastModifiedBy>User</cp:lastModifiedBy>
  <cp:revision>123</cp:revision>
  <dcterms:created xsi:type="dcterms:W3CDTF">2013-07-31T06:25:24Z</dcterms:created>
  <dcterms:modified xsi:type="dcterms:W3CDTF">2016-09-24T12:30:40Z</dcterms:modified>
</cp:coreProperties>
</file>